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8742" r:id="rId13"/>
  </p:sldMasterIdLst>
  <p:sldIdLst>
    <p:sldId id="256" r:id="rId15"/>
    <p:sldId id="309" r:id="rId16"/>
    <p:sldId id="258" r:id="rId17"/>
    <p:sldId id="259" r:id="rId18"/>
    <p:sldId id="261" r:id="rId19"/>
    <p:sldId id="260" r:id="rId20"/>
    <p:sldId id="304" r:id="rId21"/>
    <p:sldId id="297" r:id="rId22"/>
    <p:sldId id="311" r:id="rId23"/>
    <p:sldId id="312" r:id="rId24"/>
    <p:sldId id="295" r:id="rId25"/>
    <p:sldId id="263" r:id="rId26"/>
    <p:sldId id="300" r:id="rId27"/>
    <p:sldId id="301" r:id="rId28"/>
    <p:sldId id="269" r:id="rId29"/>
    <p:sldId id="270" r:id="rId30"/>
    <p:sldId id="271" r:id="rId31"/>
    <p:sldId id="272" r:id="rId32"/>
    <p:sldId id="302" r:id="rId33"/>
    <p:sldId id="303" r:id="rId34"/>
    <p:sldId id="282" r:id="rId35"/>
    <p:sldId id="288" r:id="rId36"/>
    <p:sldId id="289" r:id="rId37"/>
    <p:sldId id="290" r:id="rId38"/>
    <p:sldId id="291" r:id="rId39"/>
    <p:sldId id="292" r:id="rId40"/>
    <p:sldId id="293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7981" autoAdjust="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15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slide" Target="slides/slide1.xml"></Relationship><Relationship Id="rId16" Type="http://schemas.openxmlformats.org/officeDocument/2006/relationships/slide" Target="slides/slide2.xml"></Relationship><Relationship Id="rId17" Type="http://schemas.openxmlformats.org/officeDocument/2006/relationships/slide" Target="slides/slide3.xml"></Relationship><Relationship Id="rId18" Type="http://schemas.openxmlformats.org/officeDocument/2006/relationships/slide" Target="slides/slide4.xml"></Relationship><Relationship Id="rId19" Type="http://schemas.openxmlformats.org/officeDocument/2006/relationships/slide" Target="slides/slide5.xml"></Relationship><Relationship Id="rId20" Type="http://schemas.openxmlformats.org/officeDocument/2006/relationships/slide" Target="slides/slide6.xml"></Relationship><Relationship Id="rId21" Type="http://schemas.openxmlformats.org/officeDocument/2006/relationships/slide" Target="slides/slide7.xml"></Relationship><Relationship Id="rId22" Type="http://schemas.openxmlformats.org/officeDocument/2006/relationships/slide" Target="slides/slide8.xml"></Relationship><Relationship Id="rId23" Type="http://schemas.openxmlformats.org/officeDocument/2006/relationships/slide" Target="slides/slide9.xml"></Relationship><Relationship Id="rId24" Type="http://schemas.openxmlformats.org/officeDocument/2006/relationships/slide" Target="slides/slide10.xml"></Relationship><Relationship Id="rId25" Type="http://schemas.openxmlformats.org/officeDocument/2006/relationships/slide" Target="slides/slide11.xml"></Relationship><Relationship Id="rId26" Type="http://schemas.openxmlformats.org/officeDocument/2006/relationships/slide" Target="slides/slide12.xml"></Relationship><Relationship Id="rId27" Type="http://schemas.openxmlformats.org/officeDocument/2006/relationships/slide" Target="slides/slide13.xml"></Relationship><Relationship Id="rId28" Type="http://schemas.openxmlformats.org/officeDocument/2006/relationships/slide" Target="slides/slide14.xml"></Relationship><Relationship Id="rId29" Type="http://schemas.openxmlformats.org/officeDocument/2006/relationships/slide" Target="slides/slide15.xml"></Relationship><Relationship Id="rId30" Type="http://schemas.openxmlformats.org/officeDocument/2006/relationships/slide" Target="slides/slide16.xml"></Relationship><Relationship Id="rId31" Type="http://schemas.openxmlformats.org/officeDocument/2006/relationships/slide" Target="slides/slide17.xml"></Relationship><Relationship Id="rId32" Type="http://schemas.openxmlformats.org/officeDocument/2006/relationships/slide" Target="slides/slide18.xml"></Relationship><Relationship Id="rId33" Type="http://schemas.openxmlformats.org/officeDocument/2006/relationships/slide" Target="slides/slide19.xml"></Relationship><Relationship Id="rId34" Type="http://schemas.openxmlformats.org/officeDocument/2006/relationships/slide" Target="slides/slide20.xml"></Relationship><Relationship Id="rId35" Type="http://schemas.openxmlformats.org/officeDocument/2006/relationships/slide" Target="slides/slide21.xml"></Relationship><Relationship Id="rId36" Type="http://schemas.openxmlformats.org/officeDocument/2006/relationships/slide" Target="slides/slide22.xml"></Relationship><Relationship Id="rId37" Type="http://schemas.openxmlformats.org/officeDocument/2006/relationships/slide" Target="slides/slide23.xml"></Relationship><Relationship Id="rId38" Type="http://schemas.openxmlformats.org/officeDocument/2006/relationships/slide" Target="slides/slide24.xml"></Relationship><Relationship Id="rId39" Type="http://schemas.openxmlformats.org/officeDocument/2006/relationships/slide" Target="slides/slide25.xml"></Relationship><Relationship Id="rId40" Type="http://schemas.openxmlformats.org/officeDocument/2006/relationships/slide" Target="slides/slide26.xml"></Relationship><Relationship Id="rId41" Type="http://schemas.openxmlformats.org/officeDocument/2006/relationships/slide" Target="slides/slide27.xml"></Relationship><Relationship Id="rId42" Type="http://schemas.openxmlformats.org/officeDocument/2006/relationships/viewProps" Target="viewProps.xml"></Relationship><Relationship Id="rId43" Type="http://schemas.openxmlformats.org/officeDocument/2006/relationships/presProps" Target="presProps.xml"></Relationship></Relationships>
</file>

<file path=ppt/media/fImage10867954663281.png>
</file>

<file path=ppt/media/fImage12134854039169.png>
</file>

<file path=ppt/media/fImage126974276962.png>
</file>

<file path=ppt/media/fImage13244269358.png>
</file>

<file path=ppt/media/fImage2930843746334.png>
</file>

<file path=ppt/media/fImage318214111478.png>
</file>

<file path=ppt/media/fImage33535137141.png>
</file>

<file path=ppt/media/fImage3787163728467.png>
</file>

<file path=ppt/media/fImage38574294464.png>
</file>

<file path=ppt/media/fImage4450944505705.png>
</file>

<file path=ppt/media/fImage6906393926500.png>
</file>

<file path=ppt/media/fImage8103724075724.png>
</file>

<file path=ppt/media/fImage992171465814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376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623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171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8759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363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16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059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673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888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360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68689"/>
      </p:ext>
    </p:extLst>
  </p:cSld>
  <p:clrMapOvr>
    <a:masterClrMapping/>
  </p:clrMapOvr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113CFB-BA34-4497-B688-0110370F056C}" type="datetimeFigureOut">
              <a:rPr lang="ko-KR" altLang="en-US" smtClean="0"/>
              <a:t>2020-04-14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39F13-7CD7-4F39-A3E1-82CBCD1EFD6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68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8731" r:id="rId1"/>
    <p:sldLayoutId id="2147488732" r:id="rId2"/>
    <p:sldLayoutId id="2147488733" r:id="rId3"/>
    <p:sldLayoutId id="2147488734" r:id="rId4"/>
    <p:sldLayoutId id="2147488735" r:id="rId5"/>
    <p:sldLayoutId id="2147488736" r:id="rId6"/>
    <p:sldLayoutId id="2147488737" r:id="rId7"/>
    <p:sldLayoutId id="2147488738" r:id="rId8"/>
    <p:sldLayoutId id="2147488739" r:id="rId9"/>
    <p:sldLayoutId id="2147488740" r:id="rId10"/>
    <p:sldLayoutId id="214748874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8103724075724.png"></Relationship></Relationships>
</file>

<file path=ppt/slides/_rels/slide11.xml.rels><?xml version="1.0" encoding="UTF-8"?>
<Relationships xmlns="http://schemas.openxmlformats.org/package/2006/relationships"><Relationship Id="rId8" Type="http://schemas.openxmlformats.org/officeDocument/2006/relationships/image" Target="../media/fImage318214111478.png"></Relationship><Relationship Id="rId9" Type="http://schemas.openxmlformats.org/officeDocument/2006/relationships/image" Target="../media/fImage13244269358.png"></Relationship><Relationship Id="rId10" Type="http://schemas.openxmlformats.org/officeDocument/2006/relationships/image" Target="../media/fImage126974276962.png"></Relationship><Relationship Id="rId11" Type="http://schemas.openxmlformats.org/officeDocument/2006/relationships/image" Target="../media/fImage38574294464.png"></Relationship><Relationship Id="rId12" Type="http://schemas.openxmlformats.org/officeDocument/2006/relationships/slideLayout" Target="../slideLayouts/slideLayout2.xml"></Relationship></Relationships>
</file>

<file path=ppt/slides/_rels/slide12.xml.rels><?xml version="1.0" encoding="UTF-8"?>
<Relationships xmlns="http://schemas.openxmlformats.org/package/2006/relationships"><Relationship Id="rId4" Type="http://schemas.openxmlformats.org/officeDocument/2006/relationships/image" Target="../media/fImage4450944505705.png"></Relationship><Relationship Id="rId5" Type="http://schemas.openxmlformats.org/officeDocument/2006/relationships/slideLayout" Target="../slideLayouts/slideLayout2.xml"></Relationship></Relationships>
</file>

<file path=ppt/slides/_rels/slide13.xml.rels><?xml version="1.0" encoding="UTF-8"?>
<Relationships xmlns="http://schemas.openxmlformats.org/package/2006/relationships"><Relationship Id="rId4" Type="http://schemas.openxmlformats.org/officeDocument/2006/relationships/image" Target="../media/fImage9921714658145.png"></Relationship><Relationship Id="rId5" Type="http://schemas.openxmlformats.org/officeDocument/2006/relationships/image" Target="../media/fImage10867954663281.png"></Relationship><Relationship Id="rId6" Type="http://schemas.openxmlformats.org/officeDocument/2006/relationships/slideLayout" Target="../slideLayouts/slideLayout2.xml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33535137141.png"></Relationship></Relationships>
</file>

<file path=ppt/slides/_rels/slide2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4" Type="http://schemas.openxmlformats.org/officeDocument/2006/relationships/image" Target="../media/fImage3787163728467.png"></Relationship><Relationship Id="rId5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3" Type="http://schemas.openxmlformats.org/officeDocument/2006/relationships/image" Target="../media/fImage2930843746334.png"></Relationship><Relationship Id="rId4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3" Type="http://schemas.openxmlformats.org/officeDocument/2006/relationships/image" Target="../media/fImage6906393926500.png"></Relationship><Relationship Id="rId4" Type="http://schemas.openxmlformats.org/officeDocument/2006/relationships/slideLayout" Target="../slideLayouts/slideLayout2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2134854039169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ctrTitle"/>
          </p:nvPr>
        </p:nvSpPr>
        <p:spPr>
          <a:xfrm rot="0">
            <a:off x="861695" y="1880235"/>
            <a:ext cx="10469245" cy="2179320"/>
          </a:xfrm>
          <a:prstGeom prst="rect"/>
        </p:spPr>
        <p:txBody>
          <a:bodyPr wrap="square" lIns="91440" tIns="45720" rIns="91440" bIns="45720" numCol="1" vert="horz" anchor="b">
            <a:normAutofit fontScale="975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cap="none" dirty="0" smtClean="0" b="0" strike="noStrike">
                <a:latin typeface="맑은 고딕" charset="0"/>
                <a:ea typeface="맑은 고딕" charset="0"/>
              </a:rPr>
              <a:t>게임개발방법론 기말 프로젝트</a:t>
            </a:r>
            <a:r>
              <a:rPr lang="en-US" altLang="ko-KR" sz="6000" cap="none" dirty="0" smtClean="0" b="0" strike="noStrike">
                <a:latin typeface="맑은 고딕" charset="0"/>
                <a:ea typeface="맑은 고딕" charset="0"/>
              </a:rPr>
              <a:t/>
            </a:r>
            <a:br>
              <a:rPr lang="en-US" altLang="ko-KR" sz="6000" cap="none" dirty="0" smtClean="0" b="0" strike="noStrike">
                <a:latin typeface="맑은 고딕" charset="0"/>
                <a:ea typeface="맑은 고딕" charset="0"/>
              </a:rPr>
            </a:br>
            <a:r>
              <a:rPr lang="en-US" altLang="ko-KR" sz="6000" cap="none" dirty="0" smtClean="0" b="0" strike="noStrike">
                <a:latin typeface="맑은 고딕" charset="0"/>
                <a:ea typeface="맑은 고딕" charset="0"/>
              </a:rPr>
              <a:t>- 분석</a:t>
            </a:r>
            <a:endParaRPr lang="ko-KR" altLang="en-US" sz="6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524000" y="4590415"/>
            <a:ext cx="9145270" cy="165671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ctr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20162623 최지영</a:t>
            </a: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7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362585" y="4034155"/>
            <a:ext cx="11915140" cy="3909060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연속해서 그릴 수 있는 선의 길이는 제한되어 있으며 이는 좌측 상단의 라인 게이지로 확인할 수 있다. 그려지는 선이 길어질 수록 라인게이지가 줄어들며, 게이지가 완전히 소진되었을 경우 그려지고 있는 선이 자동으로 끊긴다.</a:t>
            </a: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이동 개체가 움직이다 벽 또는 선 등 막혀진 부분과 부딪히면 속도와 각도에 따라 튕겨져 나가거나 멈추게 된다.</a:t>
            </a: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목적지에 도달하면 스코어 화면으로 전환되면서 클리어</a:t>
            </a: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텍스트 개체 틀 4"/>
          <p:cNvSpPr txBox="1">
            <a:spLocks/>
          </p:cNvSpPr>
          <p:nvPr>
            <p:ph type="title" idx="5"/>
          </p:nvPr>
        </p:nvSpPr>
        <p:spPr>
          <a:xfrm rot="0">
            <a:off x="185420" y="120015"/>
            <a:ext cx="10517505" cy="13277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게임 화면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1l11l/AppData/Roaming/PolarisOffice/ETemp/4896_12277424/fImage810372407572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995420" y="161925"/>
            <a:ext cx="7473315" cy="3362960"/>
          </a:xfrm>
          <a:prstGeom prst="rect"/>
          <a:noFill/>
        </p:spPr>
      </p:pic>
      <p:sp>
        <p:nvSpPr>
          <p:cNvPr id="8" name="도형 7"/>
          <p:cNvSpPr>
            <a:spLocks/>
          </p:cNvSpPr>
          <p:nvPr/>
        </p:nvSpPr>
        <p:spPr>
          <a:xfrm rot="0">
            <a:off x="9358630" y="1443355"/>
            <a:ext cx="1519555" cy="556895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목적지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9" name="도형 8"/>
          <p:cNvCxnSpPr/>
          <p:nvPr/>
        </p:nvCxnSpPr>
        <p:spPr>
          <a:xfrm rot="0" flipH="1" flipV="1">
            <a:off x="10210800" y="2057400"/>
            <a:ext cx="495935" cy="400685"/>
          </a:xfrm>
          <a:prstGeom prst="straightConnector1"/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  <a:tailEnd type="triangle" w="med" len="med"/>
          </a:ln>
          <a:effectLst>
            <a:glow rad="101600">
              <a:srgbClr val="FFFFFF">
                <a:alpha val="80070"/>
              </a:srgbClr>
            </a:glow>
            <a:outerShdw sx="100000" sy="100000" blurRad="50800" dist="38100" dir="8100000" rotWithShape="0" algn="tr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도형 3"/>
          <p:cNvSpPr>
            <a:spLocks/>
          </p:cNvSpPr>
          <p:nvPr/>
        </p:nvSpPr>
        <p:spPr>
          <a:xfrm rot="0">
            <a:off x="1991995" y="2301875"/>
            <a:ext cx="3688080" cy="1120140"/>
          </a:xfrm>
          <a:prstGeom prst="rect"/>
          <a:solidFill>
            <a:srgbClr val="FFFFFF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가시 : 장애물 요소. 부딪히면 이동 개체가 깜빡거리며 하트 게이지가 하나 줄어든다.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도형 5"/>
          <p:cNvSpPr>
            <a:spLocks/>
          </p:cNvSpPr>
          <p:nvPr/>
        </p:nvSpPr>
        <p:spPr>
          <a:xfrm rot="0">
            <a:off x="1991995" y="4614545"/>
            <a:ext cx="4389755" cy="1119505"/>
          </a:xfrm>
          <a:prstGeom prst="rect"/>
          <a:solidFill>
            <a:srgbClr val="FFFFFF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코인 : 획득하면 점수를 얻을 수 있다.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도형 7"/>
          <p:cNvSpPr>
            <a:spLocks/>
          </p:cNvSpPr>
          <p:nvPr/>
        </p:nvSpPr>
        <p:spPr>
          <a:xfrm rot="0">
            <a:off x="8100060" y="4703445"/>
            <a:ext cx="4168775" cy="1119505"/>
          </a:xfrm>
          <a:prstGeom prst="rect"/>
          <a:solidFill>
            <a:srgbClr val="FFFFFF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벽(땅과 선) : 부딪히면 속도와 각도에 따라 튕겨져 나가거나 멈추게 된다.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도형 9"/>
          <p:cNvSpPr>
            <a:spLocks/>
          </p:cNvSpPr>
          <p:nvPr/>
        </p:nvSpPr>
        <p:spPr>
          <a:xfrm rot="0">
            <a:off x="8091805" y="2179320"/>
            <a:ext cx="3872230" cy="1119505"/>
          </a:xfrm>
          <a:prstGeom prst="rect"/>
          <a:solidFill>
            <a:srgbClr val="FFFFFF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풍선 : 목적지. 달성해야 할 지점을 표시한다. 풍선에 닿으면 클리어가 되며 스코어를 확인할 수 있다.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6" name="텍스트 개체 틀 15"/>
          <p:cNvSpPr txBox="1">
            <a:spLocks/>
          </p:cNvSpPr>
          <p:nvPr>
            <p:ph type="title" idx="5"/>
          </p:nvPr>
        </p:nvSpPr>
        <p:spPr>
          <a:xfrm rot="0">
            <a:off x="185420" y="12001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게임 화면 - 상호작용 요소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17" name="그림 16" descr="C:/Users/1l11l/AppData/Roaming/PolarisOffice/ETemp/4896_12277424/fImage318214111478.pn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02920" y="2305050"/>
            <a:ext cx="1402715" cy="857885"/>
          </a:xfrm>
          <a:prstGeom prst="rect"/>
          <a:noFill/>
        </p:spPr>
      </p:pic>
      <p:pic>
        <p:nvPicPr>
          <p:cNvPr id="18" name="그림 17" descr="C:/Users/1l11l/AppData/Roaming/PolarisOffice/ETemp/4896_12277424/fImage13244269358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36" r="50146" b="33962"/>
          <a:stretch>
            <a:fillRect/>
          </a:stretch>
        </p:blipFill>
        <p:spPr>
          <a:xfrm rot="0">
            <a:off x="495300" y="4730750"/>
            <a:ext cx="1334135" cy="889635"/>
          </a:xfrm>
          <a:prstGeom prst="rect"/>
          <a:noFill/>
        </p:spPr>
      </p:pic>
      <p:pic>
        <p:nvPicPr>
          <p:cNvPr id="19" name="그림 18" descr="C:/Users/1l11l/AppData/Roaming/PolarisOffice/ETemp/4896_12277424/fImage126974276962.png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642100" y="4667250"/>
            <a:ext cx="1245235" cy="1067435"/>
          </a:xfrm>
          <a:prstGeom prst="rect"/>
          <a:noFill/>
        </p:spPr>
      </p:pic>
      <p:pic>
        <p:nvPicPr>
          <p:cNvPr id="20" name="그림 19" descr="C:/Users/1l11l/AppData/Roaming/PolarisOffice/ETemp/4896_12277424/fImage38574294464.png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845300" y="1981200"/>
            <a:ext cx="584835" cy="14484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/>
          <p:cNvSpPr txBox="1">
            <a:spLocks/>
          </p:cNvSpPr>
          <p:nvPr>
            <p:ph type="title" idx="5"/>
          </p:nvPr>
        </p:nvSpPr>
        <p:spPr>
          <a:xfrm rot="0">
            <a:off x="185420" y="12001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게임 성공 화면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8" name="그림 7" descr="C:/Users/1l11l/AppData/Roaming/PolarisOffice/ETemp/4896_12277424/fImage4450944505705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9525" y="1404620"/>
            <a:ext cx="12183110" cy="5454015"/>
          </a:xfrm>
          <a:prstGeom prst="rect"/>
          <a:noFill/>
        </p:spPr>
      </p:pic>
      <p:sp>
        <p:nvSpPr>
          <p:cNvPr id="9" name="도형 8"/>
          <p:cNvSpPr>
            <a:spLocks/>
          </p:cNvSpPr>
          <p:nvPr/>
        </p:nvSpPr>
        <p:spPr>
          <a:xfrm rot="0">
            <a:off x="3881755" y="6038850"/>
            <a:ext cx="1490980" cy="686435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처음부터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다시하기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도형 9"/>
          <p:cNvSpPr>
            <a:spLocks/>
          </p:cNvSpPr>
          <p:nvPr/>
        </p:nvSpPr>
        <p:spPr>
          <a:xfrm rot="0">
            <a:off x="6906260" y="6038850"/>
            <a:ext cx="1490980" cy="633730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홈 화면으로 이동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" name="도형 10"/>
          <p:cNvSpPr>
            <a:spLocks/>
          </p:cNvSpPr>
          <p:nvPr/>
        </p:nvSpPr>
        <p:spPr>
          <a:xfrm rot="0">
            <a:off x="9129395" y="3503295"/>
            <a:ext cx="2625090" cy="1374140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시간 점수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+ 하트 게이지 점수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+ 코인 점수를 합산한 최종 점수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12" name="도형 11"/>
          <p:cNvCxnSpPr/>
          <p:nvPr/>
        </p:nvCxnSpPr>
        <p:spPr>
          <a:xfrm rot="0">
            <a:off x="7258050" y="3790950"/>
            <a:ext cx="1772285" cy="286385"/>
          </a:xfrm>
          <a:prstGeom prst="straightConnector1"/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  <a:tailEnd type="triangle" w="med" len="med"/>
          </a:ln>
          <a:effectLst>
            <a:glow rad="101600">
              <a:srgbClr val="FFFFFF">
                <a:alpha val="80070"/>
              </a:srgbClr>
            </a:glow>
            <a:outerShdw sx="100000" sy="100000" blurRad="50800" dist="38100" dir="8100000" rotWithShape="0" algn="tr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5865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/>
          <p:cNvSpPr txBox="1">
            <a:spLocks/>
          </p:cNvSpPr>
          <p:nvPr>
            <p:ph type="obj" idx="1"/>
          </p:nvPr>
        </p:nvSpPr>
        <p:spPr>
          <a:xfrm rot="0">
            <a:off x="315595" y="1278255"/>
            <a:ext cx="6828790" cy="559244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2차원 물리 관련 규칙: 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685800" indent="-228600" algn="l" fontAlgn="auto" defTabSz="91440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이동 개체는 앞(플레이어 입장에서 오른쪽)으로 움직이고자 하는 성질이 있다.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685800" indent="-228600" algn="l" fontAlgn="auto" defTabSz="91440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이동 개체는 높은 곳에서 낮은 곳으로 이동할 때 가속도가 붙는다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685800" indent="-228600" algn="l" fontAlgn="auto" defTabSz="91440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이동 개체는 낮은 곳에서 높은 곳으로 이동할 때 속도가 줄어든다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685800" indent="-228600" algn="l" fontAlgn="auto" defTabSz="91440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이동 개체는 막힘없이 움직일 수록 가속도가 붙는다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685800" indent="-228600" algn="l" fontAlgn="auto" defTabSz="91440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이동 개체의 속도가 빠를수록 벽(또는 선)에 부딪혔을때 더 많이 튕겨져 나가며 이동 개체의 각도에 따라 다른 방향으로 튕겨진다. 낮은 속도에서 부딪혔을 경우 이동개체가 멈춘다.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이동 개체가 장애물(가시)에 부딪히면 하트 게이지 하나가 감소한다. 그 후 2초동안 무적 판정을 받는다.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10" name="텍스트 개체 틀 9"/>
          <p:cNvSpPr txBox="1">
            <a:spLocks/>
          </p:cNvSpPr>
          <p:nvPr>
            <p:ph type="title" idx="7"/>
          </p:nvPr>
        </p:nvSpPr>
        <p:spPr>
          <a:xfrm rot="0">
            <a:off x="185420" y="12001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규칙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11" name="그림 10" descr="C:/Users/1l11l/AppData/Roaming/PolarisOffice/ETemp/4896_12277424/fImage9921714658145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02" t="43238" r="53686" b="3380"/>
          <a:stretch>
            <a:fillRect/>
          </a:stretch>
        </p:blipFill>
        <p:spPr>
          <a:xfrm rot="0">
            <a:off x="7429500" y="266700"/>
            <a:ext cx="4515485" cy="2858135"/>
          </a:xfrm>
          <a:prstGeom prst="rect"/>
          <a:noFill/>
        </p:spPr>
      </p:pic>
      <p:pic>
        <p:nvPicPr>
          <p:cNvPr id="12" name="그림 11" descr="C:/Users/1l11l/AppData/Roaming/PolarisOffice/ETemp/4896_12277424/fImage10867954663281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6" t="36690" r="60823" b="10071"/>
          <a:stretch>
            <a:fillRect/>
          </a:stretch>
        </p:blipFill>
        <p:spPr>
          <a:xfrm rot="0">
            <a:off x="7429500" y="3124200"/>
            <a:ext cx="4514850" cy="346202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572770" y="1838960"/>
            <a:ext cx="10517505" cy="43535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선을 그려 자동차를 적절한 곳으로 이동시킨다(동작)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추가 점수를 얻을 수 있는 코인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title" idx="8"/>
          </p:nvPr>
        </p:nvSpPr>
        <p:spPr>
          <a:xfrm rot="0">
            <a:off x="267335" y="12001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자원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09575" y="1414780"/>
            <a:ext cx="11663045" cy="529272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이동 개체는 계속해서 앞(오른쪽)으로 가고자 한다&lt;-&gt; 속도와 각도를 고려하여 적합한 선을 그려야 한다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자동차를 멈추고 선을 그리거나 이동 방향을 변화시키면 쉽게 클리어할 수 있다 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&lt;-&gt; 자동차를 직접적으로 제어할 수 없게 만들고, 계속해서 움직이게 만든다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선을 계속 이어 그리면 쉽게 클리어할 수 있다 &lt;-&gt; 한 번에 사용 가능한 선의 길이를 제한한다 (=라인 게이지)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2차원 물리 법칙이 설명되지 않는다 &lt;-&gt; 게임을 플레이하면서 물리 법칙을 유추해내고, 자동차가 목적지까지 도착하도록 해야 한다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다섯 개의 하트 게이지가 모두 소진 되면 게임오버 상태가 된다 &lt;-&gt; 가시를 피할 수 있는 경로를 찾는다.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낭떠러지에 떨어지면 하트 게이지의 수와 관련없이 바로 게임오버 상태가 된다.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&lt;-&gt; 낭떠러지를 피해 진행할 수 있는 경로를 찾거나 낭떠러지 부분에 미리 선을 그려 위험 요소를 제거한다.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title" idx="8"/>
          </p:nvPr>
        </p:nvSpPr>
        <p:spPr>
          <a:xfrm rot="0">
            <a:off x="267335" y="12001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충돌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442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870" cy="4352925"/>
          </a:xfr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54000" indent="-2540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Wingdings"/>
              <a:buChar char="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플레이 시간은 몇 분 정도로 짬짬히 할 수 있다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제한 없이 계속 시도 할 수 있다 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텍스트 개체 틀 4"/>
          <p:cNvSpPr txBox="1">
            <a:spLocks/>
          </p:cNvSpPr>
          <p:nvPr>
            <p:ph type="title" idx="9"/>
          </p:nvPr>
        </p:nvSpPr>
        <p:spPr>
          <a:xfrm rot="0">
            <a:off x="267335" y="12001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경계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501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46405" y="1893570"/>
            <a:ext cx="11384280" cy="43541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254000" indent="-2540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Wingdings"/>
              <a:buChar char=""/>
            </a:pPr>
            <a:r>
              <a:rPr lang="en-US" altLang="ko-KR" sz="3200" cap="none" dirty="0" smtClean="0" b="0" strike="noStrike">
                <a:latin typeface="맑은 고딕" charset="0"/>
                <a:ea typeface="맑은 고딕" charset="0"/>
              </a:rPr>
              <a:t>자동차를 목적지까지 이동시키면 성공. 플레이 중간에</a:t>
            </a:r>
            <a:endParaRPr lang="ko-KR" altLang="en-US" sz="3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latin typeface="맑은 고딕" charset="0"/>
                <a:ea typeface="맑은 고딕" charset="0"/>
              </a:rPr>
              <a:t>하트 게이지를 모두(5개) 소진하거나 낭떠러지에서 떨어지면</a:t>
            </a:r>
            <a:endParaRPr lang="ko-KR" altLang="en-US" sz="3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latin typeface="맑은 고딕" charset="0"/>
                <a:ea typeface="맑은 고딕" charset="0"/>
              </a:rPr>
              <a:t>실패.</a:t>
            </a:r>
            <a:endParaRPr lang="ko-KR" altLang="en-US" sz="32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32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200" cap="none" dirty="0" smtClean="0" b="0" strike="noStrike">
                <a:latin typeface="맑은 고딕" charset="0"/>
                <a:ea typeface="맑은 고딕" charset="0"/>
              </a:rPr>
              <a:t>소요된 시간이 적을 수록, 획득한 코인의 수가 많을 수록,</a:t>
            </a:r>
            <a:endParaRPr lang="ko-KR" altLang="en-US" sz="3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latin typeface="맑은 고딕" charset="0"/>
                <a:ea typeface="맑은 고딕" charset="0"/>
              </a:rPr>
              <a:t>남은 하트 게이지의 수가 많을 수록 높은 점수를 받을 수 있다.</a:t>
            </a:r>
            <a:endParaRPr lang="ko-KR" altLang="en-US" sz="32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3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3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title" idx="10"/>
          </p:nvPr>
        </p:nvSpPr>
        <p:spPr>
          <a:xfrm rot="0">
            <a:off x="267335" y="12001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결과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0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상자 2"/>
          <p:cNvSpPr txBox="1">
            <a:spLocks/>
          </p:cNvSpPr>
          <p:nvPr/>
        </p:nvSpPr>
        <p:spPr>
          <a:xfrm>
            <a:off x="540385" y="1320800"/>
            <a:ext cx="10763885" cy="551624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 strike="noStrike">
                <a:latin typeface="맑은 고딕" charset="0"/>
                <a:ea typeface="맑은 고딕" charset="0"/>
              </a:rPr>
              <a:t>1. 완료할 가능성이 있는 임무 수행</a:t>
            </a:r>
            <a:endParaRPr lang="ko-KR" altLang="en-US" sz="20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물리법칙을 이해하고 적절한 경로를 만들 수 있는 스킬 필요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세세한 경로 설정과 관련해 조작을 하기 위한 스킬 필요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제한없이 재시도할 수 있다.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 strike="noStrike">
                <a:latin typeface="맑은 고딕" charset="0"/>
                <a:ea typeface="맑은 고딕" charset="0"/>
              </a:rPr>
              <a:t>2. 그 일에 집중한다</a:t>
            </a:r>
            <a:endParaRPr lang="ko-KR" altLang="en-US" sz="20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자동차를 직접적으로 제어할 수 있는 수단(점프, 방향제어)이 없음에도 자동차는 계속해서 오른쪽으로 이동을 하기 때문에 이동 개체의 상태와 경로 설정에 집중해야 한다.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1" strike="noStrike">
                <a:latin typeface="맑은 고딕" charset="0"/>
                <a:ea typeface="맑은 고딕" charset="0"/>
              </a:rPr>
              <a:t>3. 명확한 목표</a:t>
            </a:r>
            <a:endParaRPr lang="ko-KR" altLang="en-US" sz="20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자동차를 목적지까지 보내는 목표가 명확함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title" idx="11"/>
          </p:nvPr>
        </p:nvSpPr>
        <p:spPr>
          <a:xfrm rot="0">
            <a:off x="267335" y="120015"/>
            <a:ext cx="10516870" cy="132715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도전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100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상자 2"/>
          <p:cNvSpPr txBox="1">
            <a:spLocks/>
          </p:cNvSpPr>
          <p:nvPr/>
        </p:nvSpPr>
        <p:spPr>
          <a:xfrm>
            <a:off x="540385" y="1448435"/>
            <a:ext cx="10763250" cy="572198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latin typeface="맑은 고딕" charset="0"/>
                <a:ea typeface="맑은 고딕" charset="0"/>
              </a:rPr>
              <a:t>4. 즉각적 피드백</a:t>
            </a:r>
            <a:endParaRPr lang="ko-KR" altLang="en-US" sz="18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설정한 경로에 이동 개체가 도착하기 전까지는 피드백이 없음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설정한 경로에 이동 개체가 도달하는 순간 결과가 나온다.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맞았는지 틀렸는지 바로 알 수도 있고 1, 2초 정도 보고 판단할 수 있는 경우도 있음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latin typeface="맑은 고딕" charset="0"/>
                <a:ea typeface="맑은 고딕" charset="0"/>
              </a:rPr>
              <a:t>5. 일상생활에서의 걱정과 속상한 일을 잊고 몰입한다. </a:t>
            </a:r>
            <a:endParaRPr lang="ko-KR" altLang="en-US" sz="18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고민없이 마구잡이로 선을 그리면 집중이 되지 않고, 클리어 또한 어려워진다.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이동 개체와 그려지는 경로에 따라 시선이 움직이게 된다.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경로가 복잡한 부분은 순발력이 필요하다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비교적 평이한 부분과 복잡한 부분들이 함께 있어 몰입 정도도 변화 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latin typeface="맑은 고딕" charset="0"/>
                <a:ea typeface="맑은 고딕" charset="0"/>
              </a:rPr>
              <a:t>6. 자신의 행동을 통제한다고 느낀다</a:t>
            </a:r>
            <a:endParaRPr lang="ko-KR" altLang="en-US" sz="18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우연히 문제가 해결되는 경우는 드물어서 자신이 문제를 해결했다고 느끼게 함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title" idx="11"/>
          </p:nvPr>
        </p:nvSpPr>
        <p:spPr>
          <a:xfrm rot="0">
            <a:off x="267335" y="120015"/>
            <a:ext cx="10516870" cy="132715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도전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C:/Users/1l11l/AppData/Roaming/PolarisOffice/ETemp/4896_12277424/fImage3353513714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5080" y="680085"/>
            <a:ext cx="12197715" cy="54876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상자 2"/>
          <p:cNvSpPr txBox="1">
            <a:spLocks/>
          </p:cNvSpPr>
          <p:nvPr/>
        </p:nvSpPr>
        <p:spPr>
          <a:xfrm rot="0">
            <a:off x="540385" y="1448435"/>
            <a:ext cx="10164445" cy="45993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7. 경험중 자신을 잊는다</a:t>
            </a:r>
            <a:endParaRPr lang="ko-KR" altLang="en-US" sz="18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끊임없이 움직이는 이동 개체의 경로를 실시간으로 설정해주기 위해 집중해야한다.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복잡한 부분을 손실 없이 클리어하면 자신감이 생김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8. 시간의 흐름을 왜곡되게 느낀다</a:t>
            </a:r>
            <a:endParaRPr lang="ko-KR" altLang="en-US" sz="18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이동개체와 경로의 움직임에 집중하게 되나 시간의 왜곡이 심하진 않음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8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8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9. 많은 노력이 들더라도 이 경험을 하고 싶어 한다. </a:t>
            </a:r>
            <a:endParaRPr lang="ko-KR" altLang="en-US" sz="18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플레이어 본인의 수준에 맞을 경우 신기록 갱신을 목표로 하거나 자랑을 하지 않아도 플레이를 원할 수 있다.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title" idx="11"/>
          </p:nvPr>
        </p:nvSpPr>
        <p:spPr>
          <a:xfrm rot="0">
            <a:off x="267335" y="120015"/>
            <a:ext cx="10516870" cy="132715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도전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 idx="12"/>
          </p:nvPr>
        </p:nvSpPr>
        <p:spPr>
          <a:xfrm rot="0">
            <a:off x="267335" y="120015"/>
            <a:ext cx="10516870" cy="132715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놀이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상자 2"/>
          <p:cNvSpPr txBox="1">
            <a:spLocks/>
          </p:cNvSpPr>
          <p:nvPr/>
        </p:nvSpPr>
        <p:spPr>
          <a:xfrm>
            <a:off x="540385" y="1235710"/>
            <a:ext cx="10763250" cy="881824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latin typeface="맑은 고딕" charset="0"/>
                <a:ea typeface="맑은 고딕" charset="0"/>
              </a:rPr>
              <a:t>Agon</a:t>
            </a:r>
            <a:endParaRPr lang="ko-KR" altLang="en-US" sz="18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물리법칙을 잘 이해하고 규칙을 창의적으로 활용하여 경로를 설정할 수 있는 사람이 이기는 게임이다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latin typeface="맑은 고딕" charset="0"/>
                <a:ea typeface="맑은 고딕" charset="0"/>
              </a:rPr>
              <a:t>Alea</a:t>
            </a:r>
            <a:endParaRPr lang="ko-KR" altLang="en-US" sz="18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아무 생각없이 선을 그려도 해결 되는 경우가 있다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게임에 대한 이해보다 순발력이 중요한 부분이 등장한다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latin typeface="맑은 고딕" charset="0"/>
                <a:ea typeface="맑은 고딕" charset="0"/>
              </a:rPr>
              <a:t>mimicry</a:t>
            </a:r>
            <a:endParaRPr lang="ko-KR" altLang="en-US" sz="18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자동차를 목적지까지 이동시키는 게임이다.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latin typeface="맑은 고딕" charset="0"/>
                <a:ea typeface="맑은 고딕" charset="0"/>
              </a:rPr>
              <a:t>Ilinx</a:t>
            </a:r>
            <a:endParaRPr lang="ko-KR" altLang="en-US" sz="18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2차원 물리법칙을 사용해서 어느 정도 현실적인 느낌을 준다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물리법칙이 적용되어 실제와 비슷한 충돌반응을 보고 쾌감을 느낄 수도 있다. 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1" strike="noStrike">
                <a:latin typeface="맑은 고딕" charset="0"/>
                <a:ea typeface="맑은 고딕" charset="0"/>
              </a:rPr>
              <a:t>Ludus vs Paidia</a:t>
            </a:r>
            <a:endParaRPr lang="ko-KR" altLang="en-US" sz="1800" cap="none" dirty="0" smtClean="0" b="1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명확한 규칙들이 있어서 Ludus에 가깝다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 ea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115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dirty="0" smtClean="0"/>
              <a:t>참여수준</a:t>
            </a:r>
            <a:endParaRPr lang="ko-KR" altLang="en-US" dirty="0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788160"/>
            <a:ext cx="10806430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관람객: 남이 게임을 하는 것을 보면서 나라면 어떻게 할까라는 고민을 하게 한다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참가자: 자신이 플레이 하는 것이 더 재밌다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자신의 삶의 변화: 법칙을 잘 적용해서 경로를 만들어내는 논리적 사고력, 될 때까지 포기 하지 않는 끈기를 기를 수 있다 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09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전제  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8140" cy="4354195"/>
          </a:xfr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시간: 알 수 없음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장소: 물리법칙이 작용하는 2차원 가상공간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이동 개체: 자동차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해결해야하는 문제: 선으로 경로를 만들어 자동차를 목적지까지 이동시킨다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340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870" cy="1327150"/>
          </a:xfrm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이동 개체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682750"/>
            <a:ext cx="10517505" cy="51288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자동차</a:t>
            </a: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평면적 : 인간적 특성을 가지지 않은 물체다.</a:t>
            </a: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성격묘사: 묘사할 수단(눈, 입, 표정 등)이 존재하지 않으며 불가능하다.</a:t>
            </a: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아바타 vs 캐릭터 : 캐릭터로 유저가 자동차의 모습을 변화시킬 수 없다</a:t>
            </a: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400" cap="none" dirty="0" smtClean="0" b="0" strike="noStrike">
                <a:latin typeface="맑은 고딕" charset="0"/>
                <a:ea typeface="맑은 고딕" charset="0"/>
              </a:rPr>
              <a:t>Free will vs player control: 유저가 자동차를 직접 제어할 수 없으나 간접적인 제어는 가능하다.</a:t>
            </a:r>
            <a:endParaRPr lang="ko-KR" altLang="en-US" sz="24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303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dirty="0" smtClean="0"/>
              <a:t>이야기</a:t>
            </a:r>
            <a:endParaRPr lang="ko-KR" altLang="en-US" dirty="0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647700" y="1801495"/>
            <a:ext cx="11546205" cy="435419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없음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해당게임에서는 결말이라는 개념이 존재하지 않는다.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84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dirty="0" smtClean="0"/>
              <a:t>세계관</a:t>
            </a:r>
            <a:endParaRPr lang="ko-KR" altLang="en-US" dirty="0"/>
          </a:p>
        </p:txBody>
      </p:sp>
      <p:sp>
        <p:nvSpPr>
          <p:cNvPr id="3" name="내용 개체 틀 2"/>
          <p:cNvSpPr txBox="1">
            <a:spLocks/>
          </p:cNvSpPr>
          <p:nvPr>
            <p:ph type="obj" idx="2"/>
          </p:nvPr>
        </p:nvSpPr>
        <p:spPr>
          <a:xfrm rot="0">
            <a:off x="647700" y="1801495"/>
            <a:ext cx="11546205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없음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076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dirty="0" err="1" smtClean="0"/>
              <a:t>극적곡선</a:t>
            </a:r>
            <a:endParaRPr lang="ko-KR" altLang="en-US" dirty="0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825625"/>
            <a:ext cx="11213465" cy="435419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이야기에 의한 극적 곡선 없음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난이도에 의한 극적 곡선 존재. 게임이 진행될 수록 기존 경로(땅으로 이루어진 게임 속 고정된 경로)가 복잡해진다.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845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dirty="0" smtClean="0"/>
              <a:t>플레이어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플레이어수: 1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플레이어 역할: -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상호작용 패턴: 싱글플레이어 대 게임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469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dirty="0" smtClean="0"/>
              <a:t>목표</a:t>
            </a:r>
            <a:endParaRPr lang="ko-KR" altLang="en-US" dirty="0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825625"/>
            <a:ext cx="11307445" cy="435419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54000" indent="-2540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Wingdings"/>
              <a:buChar char="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선을 그려 이동 개체(자동차)를 목적지까지 무사히 이동시킨다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54000" indent="-2540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Wingdings"/>
              <a:buChar char=""/>
            </a:pP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부가 목표 : 코인을 많이 얻어 더 높은 보너스 점수를 얻는다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512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ko-KR" altLang="en-US" dirty="0" smtClean="0"/>
              <a:t>절차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7505" cy="4353560"/>
          </a:xfr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시작화면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게임 화면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게임 화면 - 일시정지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게임 화면 - 상호작용 요소 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게임 성공 화면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264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 descr="C:/Users/1l11l/AppData/Roaming/PolarisOffice/ETemp/4896_12277424/fImage3787163728467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6165" y="1442720"/>
            <a:ext cx="9912350" cy="4439920"/>
          </a:xfrm>
          <a:prstGeom prst="rect"/>
          <a:noFill/>
        </p:spPr>
      </p:pic>
      <p:cxnSp>
        <p:nvCxnSpPr>
          <p:cNvPr id="11" name="도형 10"/>
          <p:cNvCxnSpPr/>
          <p:nvPr/>
        </p:nvCxnSpPr>
        <p:spPr>
          <a:xfrm rot="0" flipV="1">
            <a:off x="7543800" y="2743200"/>
            <a:ext cx="1734185" cy="953135"/>
          </a:xfrm>
          <a:prstGeom prst="line"/>
          <a:ln w="28575" cap="flat" cmpd="sng">
            <a:solidFill>
              <a:schemeClr val="bg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도형 11"/>
          <p:cNvSpPr>
            <a:spLocks/>
          </p:cNvSpPr>
          <p:nvPr/>
        </p:nvSpPr>
        <p:spPr>
          <a:xfrm rot="0">
            <a:off x="9188450" y="1650365"/>
            <a:ext cx="2508885" cy="1119505"/>
          </a:xfrm>
          <a:prstGeom prst="rect"/>
          <a:solidFill>
            <a:srgbClr val="FFFFFF">
              <a:alpha val="80070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게임 시작 버튼.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클릭시 게임 화면으로 이동한다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6" name="텍스트 개체 틀 15"/>
          <p:cNvSpPr txBox="1">
            <a:spLocks/>
          </p:cNvSpPr>
          <p:nvPr>
            <p:ph type="title" idx="4"/>
          </p:nvPr>
        </p:nvSpPr>
        <p:spPr>
          <a:xfrm rot="0">
            <a:off x="185420" y="12001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시작 화면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18" name="텍스트 상자 17"/>
          <p:cNvSpPr txBox="1">
            <a:spLocks/>
          </p:cNvSpPr>
          <p:nvPr/>
        </p:nvSpPr>
        <p:spPr>
          <a:xfrm rot="0">
            <a:off x="1066800" y="6210300"/>
            <a:ext cx="6953885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배경이 오른쪽으로 스크롤하며 움직인다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5129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그림 32" descr="C:/Users/1l11l/AppData/Roaming/PolarisOffice/ETemp/4896_12277424/fImage293084374633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5080" y="1290320"/>
            <a:ext cx="12197715" cy="5481955"/>
          </a:xfrm>
          <a:prstGeom prst="rect"/>
          <a:noFill/>
        </p:spPr>
      </p:pic>
      <p:sp>
        <p:nvSpPr>
          <p:cNvPr id="19" name="텍스트 개체 틀 18"/>
          <p:cNvSpPr txBox="1">
            <a:spLocks/>
          </p:cNvSpPr>
          <p:nvPr>
            <p:ph type="title" idx="4"/>
          </p:nvPr>
        </p:nvSpPr>
        <p:spPr>
          <a:xfrm rot="0">
            <a:off x="185420" y="120015"/>
            <a:ext cx="10516870" cy="132715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게임 화면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1" name="도형 20"/>
          <p:cNvSpPr>
            <a:spLocks/>
          </p:cNvSpPr>
          <p:nvPr/>
        </p:nvSpPr>
        <p:spPr>
          <a:xfrm rot="0">
            <a:off x="3319145" y="2207895"/>
            <a:ext cx="1653540" cy="574040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라인게이지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22" name="도형 21"/>
          <p:cNvCxnSpPr/>
          <p:nvPr/>
        </p:nvCxnSpPr>
        <p:spPr>
          <a:xfrm rot="0">
            <a:off x="2324100" y="1828800"/>
            <a:ext cx="895985" cy="534035"/>
          </a:xfrm>
          <a:prstGeom prst="straightConnector1"/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  <a:tailEnd type="triangle" w="med" len="med"/>
          </a:ln>
          <a:effectLst>
            <a:glow rad="101600">
              <a:srgbClr val="FFFFFF">
                <a:alpha val="80070"/>
              </a:srgbClr>
            </a:glow>
            <a:outerShdw sx="100000" sy="100000" blurRad="50800" dist="38100" dir="8100000" rotWithShape="0" algn="tr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도형 22"/>
          <p:cNvSpPr>
            <a:spLocks/>
          </p:cNvSpPr>
          <p:nvPr/>
        </p:nvSpPr>
        <p:spPr>
          <a:xfrm rot="0">
            <a:off x="1491615" y="5888990"/>
            <a:ext cx="1564640" cy="459740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이동 개체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24" name="도형 23"/>
          <p:cNvCxnSpPr>
            <a:endCxn id="23" idx="0"/>
          </p:cNvCxnSpPr>
          <p:nvPr/>
        </p:nvCxnSpPr>
        <p:spPr>
          <a:xfrm rot="0" flipH="1">
            <a:off x="2273300" y="5181600"/>
            <a:ext cx="699135" cy="708025"/>
          </a:xfrm>
          <a:prstGeom prst="straightConnector1"/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  <a:tailEnd type="triangle" w="med" len="med"/>
          </a:ln>
          <a:effectLst>
            <a:glow rad="101600">
              <a:srgbClr val="FFFFFF">
                <a:alpha val="80070"/>
              </a:srgbClr>
            </a:glow>
            <a:outerShdw sx="100000" sy="100000" blurRad="50800" dist="38100" dir="8100000" rotWithShape="0" algn="tr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도형 24"/>
          <p:cNvSpPr>
            <a:spLocks/>
          </p:cNvSpPr>
          <p:nvPr/>
        </p:nvSpPr>
        <p:spPr>
          <a:xfrm rot="0">
            <a:off x="7972425" y="5467350"/>
            <a:ext cx="1305560" cy="534035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코인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7" name="도형 26"/>
          <p:cNvSpPr>
            <a:spLocks/>
          </p:cNvSpPr>
          <p:nvPr/>
        </p:nvSpPr>
        <p:spPr>
          <a:xfrm rot="0">
            <a:off x="7117715" y="2091055"/>
            <a:ext cx="2045970" cy="1014730"/>
          </a:xfrm>
          <a:prstGeom prst="rect"/>
          <a:solidFill>
            <a:srgbClr val="FFFFFF">
              <a:alpha val="54950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하트 게이지.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주어진 기회의 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이미지화 (목숨)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9" name="도형 28"/>
          <p:cNvSpPr>
            <a:spLocks/>
          </p:cNvSpPr>
          <p:nvPr/>
        </p:nvSpPr>
        <p:spPr>
          <a:xfrm>
            <a:off x="10363835" y="3026410"/>
            <a:ext cx="1564005" cy="459105"/>
          </a:xfrm>
          <a:prstGeom prst="rect"/>
          <a:solidFill>
            <a:srgbClr val="FFFFFF">
              <a:alpha val="56912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일시정지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0" name="도형 29"/>
          <p:cNvCxnSpPr/>
          <p:nvPr/>
        </p:nvCxnSpPr>
        <p:spPr>
          <a:xfrm rot="0" flipH="1">
            <a:off x="11253470" y="1943100"/>
            <a:ext cx="348615" cy="1020445"/>
          </a:xfrm>
          <a:prstGeom prst="straightConnector1"/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  <a:tailEnd type="triangle" w="med" len="med"/>
          </a:ln>
          <a:effectLst>
            <a:glow rad="101600">
              <a:srgbClr val="FFFFFF">
                <a:alpha val="80070"/>
              </a:srgbClr>
            </a:glow>
            <a:outerShdw sx="100000" sy="100000" blurRad="50800" dist="38100" dir="8100000" rotWithShape="0" algn="tr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도형 30"/>
          <p:cNvSpPr>
            <a:spLocks/>
          </p:cNvSpPr>
          <p:nvPr/>
        </p:nvSpPr>
        <p:spPr>
          <a:xfrm rot="20460000">
            <a:off x="5190490" y="4374515"/>
            <a:ext cx="1209040" cy="558800"/>
          </a:xfrm>
          <a:prstGeom prst="rightArrow">
            <a:avLst>
              <a:gd name="adj1" fmla="val 31324"/>
              <a:gd name="adj2" fmla="val 90961"/>
            </a:avLst>
          </a:prstGeom>
          <a:solidFill>
            <a:srgbClr val="FFFFFF"/>
          </a:solidFill>
          <a:ln w="12700" cap="flat" cmpd="sng">
            <a:solidFill>
              <a:schemeClr val="bg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2" name="도형 31"/>
          <p:cNvSpPr>
            <a:spLocks/>
          </p:cNvSpPr>
          <p:nvPr/>
        </p:nvSpPr>
        <p:spPr>
          <a:xfrm rot="0">
            <a:off x="5081905" y="5828030"/>
            <a:ext cx="1490980" cy="554355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땅 (벽)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4" name="도형 33"/>
          <p:cNvCxnSpPr/>
          <p:nvPr/>
        </p:nvCxnSpPr>
        <p:spPr>
          <a:xfrm rot="0" flipH="1">
            <a:off x="8610600" y="4552950"/>
            <a:ext cx="19685" cy="762635"/>
          </a:xfrm>
          <a:prstGeom prst="straightConnector1"/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  <a:tailEnd type="triangle" w="med" len="med"/>
          </a:ln>
          <a:effectLst>
            <a:glow rad="101600">
              <a:srgbClr val="FFFFFF">
                <a:alpha val="80070"/>
              </a:srgbClr>
            </a:glow>
            <a:outerShdw sx="100000" sy="100000" blurRad="50800" dist="38100" dir="8100000" rotWithShape="0" algn="tr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도형 34"/>
          <p:cNvCxnSpPr/>
          <p:nvPr/>
        </p:nvCxnSpPr>
        <p:spPr>
          <a:xfrm rot="0" flipH="1">
            <a:off x="9277350" y="1885950"/>
            <a:ext cx="876935" cy="495935"/>
          </a:xfrm>
          <a:prstGeom prst="straightConnector1"/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  <a:tailEnd type="triangle" w="med" len="med"/>
          </a:ln>
          <a:effectLst>
            <a:glow rad="101600">
              <a:srgbClr val="FFFFFF">
                <a:alpha val="80070"/>
              </a:srgbClr>
            </a:glow>
            <a:outerShdw sx="100000" sy="100000" blurRad="50800" dist="38100" dir="8100000" rotWithShape="0" algn="tr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도형 35"/>
          <p:cNvSpPr>
            <a:spLocks/>
          </p:cNvSpPr>
          <p:nvPr/>
        </p:nvSpPr>
        <p:spPr>
          <a:xfrm rot="0">
            <a:off x="9987280" y="5882005"/>
            <a:ext cx="1729105" cy="556895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가시(장애물)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7" name="도형 36"/>
          <p:cNvCxnSpPr/>
          <p:nvPr/>
        </p:nvCxnSpPr>
        <p:spPr>
          <a:xfrm rot="0" flipH="1">
            <a:off x="11068050" y="5314950"/>
            <a:ext cx="534035" cy="476885"/>
          </a:xfrm>
          <a:prstGeom prst="straightConnector1"/>
          <a:ln w="25400" cap="flat" cmpd="sng">
            <a:solidFill>
              <a:schemeClr val="tx1">
                <a:alpha val="100000"/>
              </a:schemeClr>
            </a:solidFill>
            <a:prstDash val="solid"/>
            <a:miter lim="800000"/>
            <a:tailEnd type="triangle" w="med" len="med"/>
          </a:ln>
          <a:effectLst>
            <a:glow rad="101600">
              <a:srgbClr val="FFFFFF">
                <a:alpha val="80070"/>
              </a:srgbClr>
            </a:glow>
            <a:outerShdw sx="100000" sy="100000" blurRad="50800" dist="38100" dir="8100000" rotWithShape="0" algn="tr">
              <a:schemeClr val="bg1"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텍스트 개체 틀 17"/>
          <p:cNvSpPr txBox="1">
            <a:spLocks/>
          </p:cNvSpPr>
          <p:nvPr>
            <p:ph type="title" idx="5"/>
          </p:nvPr>
        </p:nvSpPr>
        <p:spPr>
          <a:xfrm rot="0">
            <a:off x="185420" y="120015"/>
            <a:ext cx="10517505" cy="132778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게임 화면 - 일시정지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19" name="그림 18" descr="C:/Users/1l11l/AppData/Roaming/PolarisOffice/ETemp/4896_12277424/fImage690639392650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1266825"/>
            <a:ext cx="12211685" cy="5477510"/>
          </a:xfrm>
          <a:prstGeom prst="rect"/>
          <a:noFill/>
        </p:spPr>
      </p:pic>
      <p:sp>
        <p:nvSpPr>
          <p:cNvPr id="20" name="도형 19"/>
          <p:cNvSpPr>
            <a:spLocks/>
          </p:cNvSpPr>
          <p:nvPr/>
        </p:nvSpPr>
        <p:spPr>
          <a:xfrm rot="0">
            <a:off x="3443605" y="5962650"/>
            <a:ext cx="1490980" cy="686435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처음부터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다시하기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1" name="도형 20"/>
          <p:cNvSpPr>
            <a:spLocks/>
          </p:cNvSpPr>
          <p:nvPr/>
        </p:nvSpPr>
        <p:spPr>
          <a:xfrm rot="0">
            <a:off x="5229860" y="5965825"/>
            <a:ext cx="1490980" cy="607060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이어하기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2" name="도형 21"/>
          <p:cNvSpPr>
            <a:spLocks/>
          </p:cNvSpPr>
          <p:nvPr/>
        </p:nvSpPr>
        <p:spPr>
          <a:xfrm rot="0">
            <a:off x="7039610" y="5962650"/>
            <a:ext cx="1490980" cy="633730"/>
          </a:xfrm>
          <a:prstGeom prst="rect"/>
          <a:solidFill>
            <a:srgbClr val="FFFFFF">
              <a:alpha val="55735"/>
            </a:srgbClr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홈 화면으로 이동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362585" y="3787775"/>
            <a:ext cx="11610975" cy="3909060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게임에는 이동 개체(자동차), 에너지(기회), 라인게이지, 보너스 점수를 읻을 수 있는 코인, 장애물(벽돌, 절벽 등)이 있다.</a:t>
            </a: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이동 개체는 계속해서 앞(유저시점으로는 오른쪽)으로 나아가며 유저는 자동차가 목적지까지 도달할 수 있도록 선을 그려 길을 만든다. </a:t>
            </a: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이동 개체(자동차) 자체를 제어할 수 있는 방법(점프 및 방향 설정 등)은 없다.</a:t>
            </a: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내리막길일수록 이동 개체(자동차)에 가속도가 붙고 오르막길일수록 속도가 줄어든다. 속도에 비해 오르막길의 경사가 심할 경우 뒤로 미끄러진다. </a:t>
            </a: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이동 개체(자동차)가 장애물(가시)에 부딪히면 튕겨져 나오며 하트 게이지가 하나 줄어든다. </a:t>
            </a: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1600" cap="none" dirty="0" smtClean="0" b="0" strike="noStrike">
                <a:latin typeface="맑은 고딕" charset="0"/>
                <a:ea typeface="맑은 고딕" charset="0"/>
              </a:rPr>
              <a:t>절벽에서 떨어지거나 하트 게이지가 0이 되면 게임오버가 된다.</a:t>
            </a: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l" fontAlgn="auto" defTabSz="9144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텍스트 개체 틀 4"/>
          <p:cNvSpPr txBox="1">
            <a:spLocks/>
          </p:cNvSpPr>
          <p:nvPr>
            <p:ph type="title" idx="5"/>
          </p:nvPr>
        </p:nvSpPr>
        <p:spPr>
          <a:xfrm rot="0">
            <a:off x="185420" y="120015"/>
            <a:ext cx="10517505" cy="132778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4400" cap="none" dirty="0" smtClean="0" b="0" strike="noStrike">
                <a:latin typeface="맑은 고딕" charset="0"/>
                <a:ea typeface="맑은 고딕" charset="0"/>
              </a:rPr>
              <a:t>게임 화면</a:t>
            </a:r>
            <a:endParaRPr lang="ko-KR" altLang="en-US" sz="4400" cap="none" dirty="0" smtClean="0" b="0" strike="noStrike">
              <a:latin typeface="맑은 고딕" charset="0"/>
              <a:ea typeface="맑은 고딕" charset="0"/>
            </a:endParaRPr>
          </a:p>
        </p:txBody>
      </p:sp>
      <p:pic>
        <p:nvPicPr>
          <p:cNvPr id="6" name="그림 5" descr="C:/Users/1l11l/AppData/Roaming/PolarisOffice/ETemp/4896_12277424/fImage1213485403916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808095" y="158115"/>
            <a:ext cx="7489190" cy="34048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27</Pages>
  <Paragraphs>144</Paragraphs>
  <Words>983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OKS</dc:creator>
  <cp:lastModifiedBy>1l11l_</cp:lastModifiedBy>
  <dc:title>Happy Glass분석</dc:title>
  <dcterms:modified xsi:type="dcterms:W3CDTF">2020-04-14T06:13:59Z</dcterms:modified>
</cp:coreProperties>
</file>

<file path=docProps/thumbnail.jpeg>
</file>